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74" r:id="rId1"/>
  </p:sldMasterIdLst>
  <p:sldIdLst>
    <p:sldId id="279" r:id="rId2"/>
    <p:sldId id="278" r:id="rId3"/>
    <p:sldId id="257" r:id="rId4"/>
    <p:sldId id="261" r:id="rId5"/>
    <p:sldId id="262" r:id="rId6"/>
    <p:sldId id="260" r:id="rId7"/>
    <p:sldId id="276" r:id="rId8"/>
    <p:sldId id="258" r:id="rId9"/>
    <p:sldId id="263" r:id="rId10"/>
    <p:sldId id="264" r:id="rId11"/>
    <p:sldId id="274" r:id="rId12"/>
    <p:sldId id="265" r:id="rId13"/>
    <p:sldId id="267" r:id="rId14"/>
    <p:sldId id="268" r:id="rId15"/>
    <p:sldId id="275" r:id="rId16"/>
    <p:sldId id="269" r:id="rId17"/>
    <p:sldId id="266" r:id="rId18"/>
    <p:sldId id="271"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8" d="100"/>
          <a:sy n="68" d="100"/>
        </p:scale>
        <p:origin x="61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jpg>
</file>

<file path=ppt/media/image13.jpg>
</file>

<file path=ppt/media/image2.png>
</file>

<file path=ppt/media/image3.png>
</file>

<file path=ppt/media/image4.jpg>
</file>

<file path=ppt/media/image5.jpg>
</file>

<file path=ppt/media/image6.png>
</file>

<file path=ppt/media/image7.jpg>
</file>

<file path=ppt/media/image8.jp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C3901B-2BB1-4127-88C1-E98F38B4CD16}" type="datetimeFigureOut">
              <a:rPr lang="en-US" smtClean="0"/>
              <a:t>7/31/2016</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19BB6FB9-8F29-420A-B06C-BE0C957670CD}"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63045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C3901B-2BB1-4127-88C1-E98F38B4CD16}" type="datetimeFigureOut">
              <a:rPr lang="en-US" smtClean="0"/>
              <a:t>7/31/2016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BB6FB9-8F29-420A-B06C-BE0C957670CD}"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085663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C3901B-2BB1-4127-88C1-E98F38B4CD16}" type="datetimeFigureOut">
              <a:rPr lang="en-US" smtClean="0"/>
              <a:t>7/31/2016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BB6FB9-8F29-420A-B06C-BE0C957670CD}"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97745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C3901B-2BB1-4127-88C1-E98F38B4CD16}" type="datetimeFigureOut">
              <a:rPr lang="en-US" smtClean="0"/>
              <a:t>7/31/2016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BB6FB9-8F29-420A-B06C-BE0C957670CD}"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79890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1C3901B-2BB1-4127-88C1-E98F38B4CD16}" type="datetimeFigureOut">
              <a:rPr lang="en-US" smtClean="0"/>
              <a:t>7/31/2016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BB6FB9-8F29-420A-B06C-BE0C957670CD}"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466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C3901B-2BB1-4127-88C1-E98F38B4CD16}" type="datetimeFigureOut">
              <a:rPr lang="en-US" smtClean="0"/>
              <a:t>7/31/2016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BB6FB9-8F29-420A-B06C-BE0C957670CD}"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979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C3901B-2BB1-4127-88C1-E98F38B4CD16}" type="datetimeFigureOut">
              <a:rPr lang="en-US" smtClean="0"/>
              <a:t>7/31/2016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BB6FB9-8F29-420A-B06C-BE0C957670CD}"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203682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C3901B-2BB1-4127-88C1-E98F38B4CD16}" type="datetimeFigureOut">
              <a:rPr lang="en-US" smtClean="0"/>
              <a:t>7/31/2016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BB6FB9-8F29-420A-B06C-BE0C957670CD}"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62645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C3901B-2BB1-4127-88C1-E98F38B4CD16}" type="datetimeFigureOut">
              <a:rPr lang="en-US" smtClean="0"/>
              <a:t>7/31/2016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BB6FB9-8F29-420A-B06C-BE0C957670CD}" type="slidenum">
              <a:rPr lang="en-US" smtClean="0"/>
              <a:t>‹#›</a:t>
            </a:fld>
            <a:endParaRPr lang="en-US"/>
          </a:p>
        </p:txBody>
      </p:sp>
    </p:spTree>
    <p:extLst>
      <p:ext uri="{BB962C8B-B14F-4D97-AF65-F5344CB8AC3E}">
        <p14:creationId xmlns:p14="http://schemas.microsoft.com/office/powerpoint/2010/main" val="919392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1C3901B-2BB1-4127-88C1-E98F38B4CD16}" type="datetimeFigureOut">
              <a:rPr lang="en-US" smtClean="0"/>
              <a:t>7/31/2016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BB6FB9-8F29-420A-B06C-BE0C957670CD}"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701649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81C3901B-2BB1-4127-88C1-E98F38B4CD16}" type="datetimeFigureOut">
              <a:rPr lang="en-US" smtClean="0"/>
              <a:t>7/31/2016</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19BB6FB9-8F29-420A-B06C-BE0C957670CD}"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46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81C3901B-2BB1-4127-88C1-E98F38B4CD16}" type="datetimeFigureOut">
              <a:rPr lang="en-US" smtClean="0"/>
              <a:t>7/31/2016</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19BB6FB9-8F29-420A-B06C-BE0C957670CD}"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8521828"/>
      </p:ext>
    </p:extLst>
  </p:cSld>
  <p:clrMap bg1="lt1" tx1="dk1" bg2="lt2" tx2="dk2" accent1="accent1" accent2="accent2" accent3="accent3" accent4="accent4" accent5="accent5" accent6="accent6" hlink="hlink" folHlink="folHlink"/>
  <p:sldLayoutIdLst>
    <p:sldLayoutId id="2147484175" r:id="rId1"/>
    <p:sldLayoutId id="2147484176" r:id="rId2"/>
    <p:sldLayoutId id="2147484177" r:id="rId3"/>
    <p:sldLayoutId id="2147484178" r:id="rId4"/>
    <p:sldLayoutId id="2147484179" r:id="rId5"/>
    <p:sldLayoutId id="2147484180" r:id="rId6"/>
    <p:sldLayoutId id="2147484181" r:id="rId7"/>
    <p:sldLayoutId id="2147484182" r:id="rId8"/>
    <p:sldLayoutId id="2147484183" r:id="rId9"/>
    <p:sldLayoutId id="2147484184" r:id="rId10"/>
    <p:sldLayoutId id="2147484185"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3.jpg"/><Relationship Id="rId4" Type="http://schemas.openxmlformats.org/officeDocument/2006/relationships/image" Target="../media/image12.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587625" y="1870075"/>
            <a:ext cx="9604375" cy="1049338"/>
          </a:xfrm>
        </p:spPr>
        <p:txBody>
          <a:bodyPr>
            <a:noAutofit/>
          </a:bodyPr>
          <a:lstStyle/>
          <a:p>
            <a:r>
              <a:rPr lang="en-US" sz="6000" dirty="0"/>
              <a:t>SEARCH ENGINE Optimization(SEO) FOR GOOGLE</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135812225"/>
      </p:ext>
    </p:extLst>
  </p:cSld>
  <p:clrMapOvr>
    <a:masterClrMapping/>
  </p:clrMapOvr>
  <mc:AlternateContent xmlns:mc="http://schemas.openxmlformats.org/markup-compatibility/2006">
    <mc:Choice xmlns:p14="http://schemas.microsoft.com/office/powerpoint/2010/main" Requires="p14">
      <p:transition spd="slow" p14:dur="2000" advTm="27469"/>
    </mc:Choice>
    <mc:Fallback>
      <p:transition spd="slow" advTm="27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a:t>Ranking of Website by Google</a:t>
            </a:r>
          </a:p>
        </p:txBody>
      </p:sp>
      <p:pic>
        <p:nvPicPr>
          <p:cNvPr id="14" name="Content Placeholder 13"/>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1" y="1932496"/>
            <a:ext cx="4185500" cy="4185500"/>
          </a:xfrm>
        </p:spPr>
      </p:pic>
      <p:sp>
        <p:nvSpPr>
          <p:cNvPr id="15" name="Content Placeholder 14"/>
          <p:cNvSpPr>
            <a:spLocks noGrp="1"/>
          </p:cNvSpPr>
          <p:nvPr>
            <p:ph sz="half" idx="2"/>
          </p:nvPr>
        </p:nvSpPr>
        <p:spPr>
          <a:xfrm>
            <a:off x="4336330" y="2017343"/>
            <a:ext cx="7767686" cy="3582922"/>
          </a:xfrm>
        </p:spPr>
        <p:txBody>
          <a:bodyPr>
            <a:normAutofit fontScale="92500" lnSpcReduction="10000"/>
          </a:bodyPr>
          <a:lstStyle/>
          <a:p>
            <a:r>
              <a:rPr lang="en-US" dirty="0"/>
              <a:t>Basically a website is ranked by Google by using following key factors,</a:t>
            </a:r>
          </a:p>
          <a:p>
            <a:r>
              <a:rPr lang="en-US" dirty="0"/>
              <a:t>                - Keyword usage.</a:t>
            </a:r>
          </a:p>
          <a:p>
            <a:r>
              <a:rPr lang="en-US" dirty="0"/>
              <a:t>                - Site structure</a:t>
            </a:r>
          </a:p>
          <a:p>
            <a:r>
              <a:rPr lang="en-US" dirty="0"/>
              <a:t>                - Site speed</a:t>
            </a:r>
          </a:p>
          <a:p>
            <a:r>
              <a:rPr lang="en-US" dirty="0"/>
              <a:t>                - Time spent on site.</a:t>
            </a:r>
          </a:p>
          <a:p>
            <a:r>
              <a:rPr lang="en-US" dirty="0"/>
              <a:t>                - Number of inbound links</a:t>
            </a:r>
          </a:p>
          <a:p>
            <a:r>
              <a:rPr lang="en-US" dirty="0"/>
              <a:t>                - Quality of inbound links</a:t>
            </a:r>
          </a:p>
          <a:p>
            <a:r>
              <a:rPr lang="en-US" dirty="0"/>
              <a:t>A website gets importance ,when Google ranks to it.</a:t>
            </a: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25168488"/>
      </p:ext>
    </p:extLst>
  </p:cSld>
  <p:clrMapOvr>
    <a:masterClrMapping/>
  </p:clrMapOvr>
  <mc:AlternateContent xmlns:mc="http://schemas.openxmlformats.org/markup-compatibility/2006">
    <mc:Choice xmlns:p14="http://schemas.microsoft.com/office/powerpoint/2010/main" Requires="p14">
      <p:transition spd="slow" p14:dur="2000" advTm="37194"/>
    </mc:Choice>
    <mc:Fallback>
      <p:transition spd="slow" advTm="37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effecting SEO Ranking</a:t>
            </a:r>
          </a:p>
        </p:txBody>
      </p:sp>
      <p:pic>
        <p:nvPicPr>
          <p:cNvPr id="5" name="Content Placeholder 4"/>
          <p:cNvPicPr>
            <a:picLocks noGrp="1" noChangeAspect="1"/>
          </p:cNvPicPr>
          <p:nvPr>
            <p:ph sz="half" idx="1"/>
          </p:nvPr>
        </p:nvPicPr>
        <p:blipFill>
          <a:blip r:embed="rId4"/>
          <a:stretch>
            <a:fillRect/>
          </a:stretch>
        </p:blipFill>
        <p:spPr>
          <a:xfrm>
            <a:off x="659875" y="1982823"/>
            <a:ext cx="4526777" cy="4328423"/>
          </a:xfrm>
          <a:prstGeom prst="rect">
            <a:avLst/>
          </a:prstGeom>
        </p:spPr>
      </p:pic>
      <p:sp>
        <p:nvSpPr>
          <p:cNvPr id="4" name="Content Placeholder 3"/>
          <p:cNvSpPr>
            <a:spLocks noGrp="1"/>
          </p:cNvSpPr>
          <p:nvPr>
            <p:ph sz="half" idx="2"/>
          </p:nvPr>
        </p:nvSpPr>
        <p:spPr>
          <a:xfrm>
            <a:off x="5778632" y="2196446"/>
            <a:ext cx="5449974" cy="4114800"/>
          </a:xfrm>
        </p:spPr>
        <p:txBody>
          <a:bodyPr>
            <a:normAutofit/>
          </a:bodyPr>
          <a:lstStyle/>
          <a:p>
            <a:r>
              <a:rPr lang="en-US" dirty="0"/>
              <a:t>24% Trust/Authority of the Host Domain</a:t>
            </a:r>
          </a:p>
          <a:p>
            <a:r>
              <a:rPr lang="en-US" dirty="0"/>
              <a:t>22% Link Popularity of the Specific Page</a:t>
            </a:r>
          </a:p>
          <a:p>
            <a:r>
              <a:rPr lang="en-US" dirty="0"/>
              <a:t>20% Anchor Text of External Links to the Page</a:t>
            </a:r>
          </a:p>
          <a:p>
            <a:r>
              <a:rPr lang="en-US" dirty="0"/>
              <a:t>15% On-Page Keyword Usage</a:t>
            </a:r>
          </a:p>
          <a:p>
            <a:r>
              <a:rPr lang="en-US" dirty="0"/>
              <a:t>7% Visitor/Traffic &amp; Click-Through Data</a:t>
            </a:r>
          </a:p>
          <a:p>
            <a:r>
              <a:rPr lang="en-US" dirty="0"/>
              <a:t> 6% Social Graph Metrics</a:t>
            </a:r>
          </a:p>
          <a:p>
            <a:r>
              <a:rPr lang="en-US" dirty="0"/>
              <a:t>5% Registration &amp; Hosting Data</a:t>
            </a:r>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972676669"/>
      </p:ext>
    </p:extLst>
  </p:cSld>
  <p:clrMapOvr>
    <a:masterClrMapping/>
  </p:clrMapOvr>
  <mc:AlternateContent xmlns:mc="http://schemas.openxmlformats.org/markup-compatibility/2006">
    <mc:Choice xmlns:p14="http://schemas.microsoft.com/office/powerpoint/2010/main" Requires="p14">
      <p:transition spd="slow" p14:dur="2000" advTm="52771"/>
    </mc:Choice>
    <mc:Fallback>
      <p:transition spd="slow" advTm="52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IS AN ALGORITHM?</a:t>
            </a:r>
            <a:br>
              <a:rPr lang="en-US" dirty="0"/>
            </a:br>
            <a:endParaRPr lang="en-US" dirty="0"/>
          </a:p>
        </p:txBody>
      </p:sp>
      <p:sp>
        <p:nvSpPr>
          <p:cNvPr id="6" name="Content Placeholder 5"/>
          <p:cNvSpPr>
            <a:spLocks noGrp="1"/>
          </p:cNvSpPr>
          <p:nvPr>
            <p:ph idx="1"/>
          </p:nvPr>
        </p:nvSpPr>
        <p:spPr>
          <a:xfrm>
            <a:off x="1451579" y="2015732"/>
            <a:ext cx="9603275" cy="4168252"/>
          </a:xfrm>
        </p:spPr>
        <p:txBody>
          <a:bodyPr>
            <a:normAutofit fontScale="25000" lnSpcReduction="20000"/>
          </a:bodyPr>
          <a:lstStyle/>
          <a:p>
            <a:r>
              <a:rPr lang="en-US" sz="7200" dirty="0"/>
              <a:t>An algorithm is used by Google which assigns numerical weight to the URL of web documents to measure its relevance.</a:t>
            </a:r>
          </a:p>
          <a:p>
            <a:r>
              <a:rPr lang="en-US" sz="7200" dirty="0"/>
              <a:t>Algorithm of the search engine is highly secured, only the selected employees of the actual search engines knows that.</a:t>
            </a:r>
          </a:p>
          <a:p>
            <a:r>
              <a:rPr lang="en-US" sz="7200" dirty="0"/>
              <a:t> By research and experiments, reverse engineering provides SEOs  a good idea of major factors and approximate weight assignments.</a:t>
            </a:r>
          </a:p>
          <a:p>
            <a:r>
              <a:rPr lang="en-US" sz="7200" dirty="0"/>
              <a:t>Google make frequently changes, tweaks, updates to its algorithm, so that it can be secured.</a:t>
            </a:r>
          </a:p>
          <a:p>
            <a:r>
              <a:rPr lang="en-US" sz="7200" dirty="0"/>
              <a:t> They not only changes algorithm but also changes websites and documents being searched are also constantly changes.</a:t>
            </a:r>
          </a:p>
          <a:p>
            <a:r>
              <a:rPr lang="en-US" sz="7200" dirty="0"/>
              <a:t>Basically algorithm varies by  different Search Engines – some give more weight to on-page factors, and few are to link popularity.</a:t>
            </a:r>
          </a:p>
          <a:p>
            <a:endParaRPr lang="en-US" dirty="0"/>
          </a:p>
        </p:txBody>
      </p:sp>
      <p:pic>
        <p:nvPicPr>
          <p:cNvPr id="22" name="Audio 2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4773288"/>
      </p:ext>
    </p:extLst>
  </p:cSld>
  <p:clrMapOvr>
    <a:masterClrMapping/>
  </p:clrMapOvr>
  <mc:AlternateContent xmlns:mc="http://schemas.openxmlformats.org/markup-compatibility/2006">
    <mc:Choice xmlns:p14="http://schemas.microsoft.com/office/powerpoint/2010/main" Requires="p14">
      <p:transition spd="slow" p14:dur="2000" advTm="52161"/>
    </mc:Choice>
    <mc:Fallback>
      <p:transition spd="slow" advTm="52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pay per click vs Organic search</a:t>
            </a:r>
          </a:p>
        </p:txBody>
      </p:sp>
      <p:pic>
        <p:nvPicPr>
          <p:cNvPr id="4" name="Content Placeholder 3"/>
          <p:cNvPicPr>
            <a:picLocks noGrp="1" noChangeAspect="1"/>
          </p:cNvPicPr>
          <p:nvPr>
            <p:ph idx="1"/>
          </p:nvPr>
        </p:nvPicPr>
        <p:blipFill>
          <a:blip r:embed="rId4"/>
          <a:stretch>
            <a:fillRect/>
          </a:stretch>
        </p:blipFill>
        <p:spPr>
          <a:xfrm>
            <a:off x="2441542" y="1152983"/>
            <a:ext cx="8142860" cy="5770373"/>
          </a:xfrm>
          <a:prstGeom prst="rect">
            <a:avLst/>
          </a:prstGeom>
        </p:spPr>
      </p:pic>
      <p:sp>
        <p:nvSpPr>
          <p:cNvPr id="5" name="Rectangle 4"/>
          <p:cNvSpPr/>
          <p:nvPr/>
        </p:nvSpPr>
        <p:spPr>
          <a:xfrm>
            <a:off x="1112363" y="2642302"/>
            <a:ext cx="2922309" cy="593889"/>
          </a:xfrm>
          <a:prstGeom prst="rect">
            <a:avLst/>
          </a:prstGeom>
          <a:solidFill>
            <a:schemeClr val="accent1">
              <a:lumMod val="60000"/>
              <a:lumOff val="4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Sponsored links</a:t>
            </a:r>
          </a:p>
        </p:txBody>
      </p:sp>
      <p:sp>
        <p:nvSpPr>
          <p:cNvPr id="6" name="Rectangle 5"/>
          <p:cNvSpPr/>
          <p:nvPr/>
        </p:nvSpPr>
        <p:spPr>
          <a:xfrm>
            <a:off x="1112363" y="5213023"/>
            <a:ext cx="2922309" cy="7729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Organic search</a:t>
            </a:r>
          </a:p>
        </p:txBody>
      </p:sp>
      <p:pic>
        <p:nvPicPr>
          <p:cNvPr id="20" name="Audio 1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31499070"/>
      </p:ext>
    </p:extLst>
  </p:cSld>
  <p:clrMapOvr>
    <a:masterClrMapping/>
  </p:clrMapOvr>
  <mc:AlternateContent xmlns:mc="http://schemas.openxmlformats.org/markup-compatibility/2006">
    <mc:Choice xmlns:p14="http://schemas.microsoft.com/office/powerpoint/2010/main" Requires="p14">
      <p:transition spd="slow" p14:dur="2000" advTm="31817"/>
    </mc:Choice>
    <mc:Fallback>
      <p:transition spd="slow" advTm="31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Pay per click</a:t>
            </a:r>
          </a:p>
        </p:txBody>
      </p:sp>
      <p:sp>
        <p:nvSpPr>
          <p:cNvPr id="3" name="Content Placeholder 2"/>
          <p:cNvSpPr>
            <a:spLocks noGrp="1"/>
          </p:cNvSpPr>
          <p:nvPr>
            <p:ph idx="1"/>
          </p:nvPr>
        </p:nvSpPr>
        <p:spPr/>
        <p:txBody>
          <a:bodyPr/>
          <a:lstStyle/>
          <a:p>
            <a:r>
              <a:rPr lang="en-US" dirty="0"/>
              <a:t>Normally pay per click appears as “sponsored listings”</a:t>
            </a:r>
          </a:p>
          <a:p>
            <a:r>
              <a:rPr lang="en-US" dirty="0"/>
              <a:t>Many companies  will bid an price they are willing to pay “per click”</a:t>
            </a:r>
          </a:p>
          <a:p>
            <a:r>
              <a:rPr lang="en-US" dirty="0"/>
              <a:t>They have a ability to control the ad text</a:t>
            </a:r>
          </a:p>
          <a:p>
            <a:r>
              <a:rPr lang="en-US" dirty="0"/>
              <a:t>They have an ability to set their own budgets and spending limits.</a:t>
            </a:r>
          </a:p>
          <a:p>
            <a:r>
              <a:rPr lang="en-US" dirty="0"/>
              <a:t>Those links contains a very good tracking tools and statistics with them.</a:t>
            </a:r>
          </a:p>
          <a:p>
            <a:r>
              <a:rPr lang="en-US" dirty="0"/>
              <a:t>Google AdWords and overture are the two leaders of such pay per clicks links. </a:t>
            </a:r>
          </a:p>
          <a:p>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7237" y="5483863"/>
            <a:ext cx="2220250" cy="1034243"/>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18992" y="5428874"/>
            <a:ext cx="2038389" cy="1019195"/>
          </a:xfrm>
          <a:prstGeom prst="rect">
            <a:avLst/>
          </a:prstGeom>
        </p:spPr>
      </p:pic>
      <p:pic>
        <p:nvPicPr>
          <p:cNvPr id="36" name="Audio 3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592514020"/>
      </p:ext>
    </p:extLst>
  </p:cSld>
  <p:clrMapOvr>
    <a:masterClrMapping/>
  </p:clrMapOvr>
  <mc:AlternateContent xmlns:mc="http://schemas.openxmlformats.org/markup-compatibility/2006">
    <mc:Choice xmlns:p14="http://schemas.microsoft.com/office/powerpoint/2010/main" Requires="p14">
      <p:transition spd="slow" p14:dur="2000" advTm="33211"/>
    </mc:Choice>
    <mc:Fallback>
      <p:transition spd="slow" advTm="33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Interaction of users with search engines</a:t>
            </a:r>
          </a:p>
        </p:txBody>
      </p:sp>
      <p:sp>
        <p:nvSpPr>
          <p:cNvPr id="3" name="Content Placeholder 2"/>
          <p:cNvSpPr>
            <a:spLocks noGrp="1"/>
          </p:cNvSpPr>
          <p:nvPr>
            <p:ph idx="1"/>
          </p:nvPr>
        </p:nvSpPr>
        <p:spPr>
          <a:xfrm>
            <a:off x="1451579" y="2005222"/>
            <a:ext cx="9741938" cy="4038859"/>
          </a:xfrm>
        </p:spPr>
        <p:txBody>
          <a:bodyPr>
            <a:normAutofit fontScale="92500" lnSpcReduction="20000"/>
          </a:bodyPr>
          <a:lstStyle/>
          <a:p>
            <a:r>
              <a:rPr lang="en-US" dirty="0"/>
              <a:t>Search process: -</a:t>
            </a:r>
          </a:p>
          <a:p>
            <a:r>
              <a:rPr lang="en-US" dirty="0"/>
              <a:t>                        If a user need for an answer, solution or piece of information.</a:t>
            </a:r>
          </a:p>
          <a:p>
            <a:r>
              <a:rPr lang="en-US" dirty="0"/>
              <a:t>                        Make the need in a string of words or phrases.</a:t>
            </a:r>
          </a:p>
          <a:p>
            <a:r>
              <a:rPr lang="en-US" dirty="0"/>
              <a:t>                        Enter the words in the search engine and execute that.</a:t>
            </a:r>
          </a:p>
          <a:p>
            <a:r>
              <a:rPr lang="en-US" dirty="0"/>
              <a:t>                        Make a survey of the results for a match that you looking for.</a:t>
            </a:r>
          </a:p>
          <a:p>
            <a:r>
              <a:rPr lang="en-US" dirty="0"/>
              <a:t>                                                         select a result.</a:t>
            </a:r>
          </a:p>
          <a:p>
            <a:r>
              <a:rPr lang="en-US" dirty="0"/>
              <a:t>                        Verify the content of the webpage or a link to that solution.</a:t>
            </a:r>
          </a:p>
          <a:p>
            <a:r>
              <a:rPr lang="en-US" dirty="0"/>
              <a:t>                        If the result you got is matched that you looking for then browse for       another link or…</a:t>
            </a:r>
          </a:p>
          <a:p>
            <a:r>
              <a:rPr lang="en-US" dirty="0"/>
              <a:t>                       Perform a new search by making changes to the query.</a:t>
            </a:r>
          </a:p>
          <a:p>
            <a:endParaRPr lang="en-US" dirty="0"/>
          </a:p>
          <a:p>
            <a:endParaRPr lang="en-US" dirty="0"/>
          </a:p>
          <a:p>
            <a:endParaRPr lang="en-US" dirty="0"/>
          </a:p>
          <a:p>
            <a:endParaRPr lang="en-US" dirty="0"/>
          </a:p>
        </p:txBody>
      </p:sp>
      <p:sp>
        <p:nvSpPr>
          <p:cNvPr id="4" name="Down Arrow 3"/>
          <p:cNvSpPr/>
          <p:nvPr/>
        </p:nvSpPr>
        <p:spPr>
          <a:xfrm>
            <a:off x="6336978" y="2716454"/>
            <a:ext cx="160256" cy="23567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own Arrow 4"/>
          <p:cNvSpPr/>
          <p:nvPr/>
        </p:nvSpPr>
        <p:spPr>
          <a:xfrm>
            <a:off x="6336978" y="3182182"/>
            <a:ext cx="160256" cy="22624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own Arrow 5"/>
          <p:cNvSpPr/>
          <p:nvPr/>
        </p:nvSpPr>
        <p:spPr>
          <a:xfrm>
            <a:off x="6336976" y="3562536"/>
            <a:ext cx="172920" cy="2500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own Arrow 6"/>
          <p:cNvSpPr/>
          <p:nvPr/>
        </p:nvSpPr>
        <p:spPr>
          <a:xfrm>
            <a:off x="6324313" y="3955547"/>
            <a:ext cx="185583" cy="267200"/>
          </a:xfrm>
          <a:prstGeom prst="downArrow">
            <a:avLst>
              <a:gd name="adj1" fmla="val 32318"/>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wn Arrow 7"/>
          <p:cNvSpPr/>
          <p:nvPr/>
        </p:nvSpPr>
        <p:spPr>
          <a:xfrm>
            <a:off x="6351499" y="4405481"/>
            <a:ext cx="133073" cy="22935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wn Arrow 8"/>
          <p:cNvSpPr/>
          <p:nvPr/>
        </p:nvSpPr>
        <p:spPr>
          <a:xfrm>
            <a:off x="6344239" y="4816001"/>
            <a:ext cx="165657" cy="28777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own Arrow 9"/>
          <p:cNvSpPr/>
          <p:nvPr/>
        </p:nvSpPr>
        <p:spPr>
          <a:xfrm>
            <a:off x="6351499" y="5465801"/>
            <a:ext cx="145735" cy="23122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Audio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10043244"/>
      </p:ext>
    </p:extLst>
  </p:cSld>
  <p:clrMapOvr>
    <a:masterClrMapping/>
  </p:clrMapOvr>
  <mc:AlternateContent xmlns:mc="http://schemas.openxmlformats.org/markup-compatibility/2006">
    <mc:Choice xmlns:p14="http://schemas.microsoft.com/office/powerpoint/2010/main" Requires="p14">
      <p:transition spd="slow" p14:dur="2000" advTm="51735"/>
    </mc:Choice>
    <mc:Fallback>
      <p:transition spd="slow" advTm="51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&amp; disadvantages of seo</a:t>
            </a:r>
          </a:p>
        </p:txBody>
      </p:sp>
      <p:sp>
        <p:nvSpPr>
          <p:cNvPr id="3" name="Content Placeholder 2"/>
          <p:cNvSpPr>
            <a:spLocks noGrp="1"/>
          </p:cNvSpPr>
          <p:nvPr>
            <p:ph idx="1"/>
          </p:nvPr>
        </p:nvSpPr>
        <p:spPr>
          <a:xfrm>
            <a:off x="1103587" y="2015732"/>
            <a:ext cx="9951268" cy="4132820"/>
          </a:xfrm>
        </p:spPr>
        <p:txBody>
          <a:bodyPr>
            <a:normAutofit lnSpcReduction="10000"/>
          </a:bodyPr>
          <a:lstStyle/>
          <a:p>
            <a:r>
              <a:rPr lang="en-US" dirty="0"/>
              <a:t>ADV: -</a:t>
            </a:r>
          </a:p>
          <a:p>
            <a:pPr>
              <a:buFont typeface="Wingdings" panose="05000000000000000000" pitchFamily="2" charset="2"/>
              <a:buChar char="ü"/>
            </a:pPr>
            <a:r>
              <a:rPr lang="en-US" dirty="0"/>
              <a:t>This gives a continuous flow of free and proposed traffic.</a:t>
            </a:r>
          </a:p>
          <a:p>
            <a:pPr>
              <a:buFont typeface="Wingdings" panose="05000000000000000000" pitchFamily="2" charset="2"/>
              <a:buChar char="ü"/>
            </a:pPr>
            <a:r>
              <a:rPr lang="en-US" dirty="0"/>
              <a:t>SEO help’s a user’s in his business growth.</a:t>
            </a:r>
          </a:p>
          <a:p>
            <a:pPr>
              <a:buFont typeface="Wingdings" panose="05000000000000000000" pitchFamily="2" charset="2"/>
              <a:buChar char="ü"/>
            </a:pPr>
            <a:r>
              <a:rPr lang="en-US" dirty="0"/>
              <a:t>It is cost-effective. A user don’t have to pay a search engine to be advertised</a:t>
            </a:r>
          </a:p>
          <a:p>
            <a:pPr marL="0" indent="0">
              <a:buNone/>
            </a:pPr>
            <a:r>
              <a:rPr lang="en-US" dirty="0"/>
              <a:t>DIS-ADV: -</a:t>
            </a:r>
          </a:p>
          <a:p>
            <a:pPr>
              <a:buFont typeface="Wingdings" panose="05000000000000000000" pitchFamily="2" charset="2"/>
              <a:buChar char="ü"/>
            </a:pPr>
            <a:r>
              <a:rPr lang="en-US" dirty="0"/>
              <a:t>SEO doesn’t give a user its full control to access it.</a:t>
            </a:r>
          </a:p>
          <a:p>
            <a:pPr>
              <a:buFont typeface="Wingdings" panose="05000000000000000000" pitchFamily="2" charset="2"/>
              <a:buChar char="ü"/>
            </a:pPr>
            <a:r>
              <a:rPr lang="en-US" dirty="0"/>
              <a:t>This is a time consuming process. It might takes months, sometimes years wait to get into spotlight.</a:t>
            </a:r>
          </a:p>
          <a:p>
            <a:pPr>
              <a:buFont typeface="Wingdings" panose="05000000000000000000" pitchFamily="2" charset="2"/>
              <a:buChar char="ü"/>
            </a:pPr>
            <a:r>
              <a:rPr lang="en-US" dirty="0"/>
              <a:t>The position of user’s page cannot be predicted.</a:t>
            </a:r>
          </a:p>
          <a:p>
            <a:pPr>
              <a:buFont typeface="Wingdings" panose="05000000000000000000" pitchFamily="2" charset="2"/>
              <a:buChar char="ü"/>
            </a:pPr>
            <a:endParaRPr lang="en-US" dirty="0"/>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58417979"/>
      </p:ext>
    </p:extLst>
  </p:cSld>
  <p:clrMapOvr>
    <a:masterClrMapping/>
  </p:clrMapOvr>
  <mc:AlternateContent xmlns:mc="http://schemas.openxmlformats.org/markup-compatibility/2006">
    <mc:Choice xmlns:p14="http://schemas.microsoft.com/office/powerpoint/2010/main" Requires="p14">
      <p:transition spd="slow" p14:dur="2000" advTm="54525"/>
    </mc:Choice>
    <mc:Fallback>
      <p:transition spd="slow" advTm="54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Tips &amp; Optimization techniques</a:t>
            </a:r>
          </a:p>
        </p:txBody>
      </p:sp>
      <p:sp>
        <p:nvSpPr>
          <p:cNvPr id="5" name="Content Placeholder 4"/>
          <p:cNvSpPr>
            <a:spLocks noGrp="1"/>
          </p:cNvSpPr>
          <p:nvPr>
            <p:ph idx="1"/>
          </p:nvPr>
        </p:nvSpPr>
        <p:spPr/>
        <p:txBody>
          <a:bodyPr>
            <a:normAutofit lnSpcReduction="10000"/>
          </a:bodyPr>
          <a:lstStyle/>
          <a:p>
            <a:r>
              <a:rPr lang="en-US" dirty="0"/>
              <a:t>Firstly ensure that your text is in HTML and not in image text.</a:t>
            </a:r>
          </a:p>
          <a:p>
            <a:r>
              <a:rPr lang="en-US" dirty="0"/>
              <a:t>A complete research on keywords which is related to your business.</a:t>
            </a:r>
          </a:p>
          <a:p>
            <a:r>
              <a:rPr lang="en-US" dirty="0"/>
              <a:t>Make the descriptive title tags for each page.</a:t>
            </a:r>
          </a:p>
          <a:p>
            <a:r>
              <a:rPr lang="en-US" dirty="0"/>
              <a:t>Make sure to use text links if possible.</a:t>
            </a:r>
          </a:p>
          <a:p>
            <a:r>
              <a:rPr lang="en-US" dirty="0"/>
              <a:t>Regularly monitor your search engine rankings and more importantly your website traffic statistics and sales/leads produced.</a:t>
            </a:r>
          </a:p>
          <a:p>
            <a:r>
              <a:rPr lang="en-US" dirty="0"/>
              <a:t>Should know well about search engine marketing or consult a search engine optimization firm or SEO expert.</a:t>
            </a:r>
          </a:p>
          <a:p>
            <a:endParaRPr lang="en-US" dirty="0"/>
          </a:p>
          <a:p>
            <a:endParaRPr lang="en-US" dirty="0"/>
          </a:p>
        </p:txBody>
      </p:sp>
      <p:pic>
        <p:nvPicPr>
          <p:cNvPr id="28" name="Audio 2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1306836"/>
      </p:ext>
    </p:extLst>
  </p:cSld>
  <p:clrMapOvr>
    <a:masterClrMapping/>
  </p:clrMapOvr>
  <mc:AlternateContent xmlns:mc="http://schemas.openxmlformats.org/markup-compatibility/2006">
    <mc:Choice xmlns:p14="http://schemas.microsoft.com/office/powerpoint/2010/main" Requires="p14">
      <p:transition spd="slow" p14:dur="2000" advTm="38819"/>
    </mc:Choice>
    <mc:Fallback>
      <p:transition spd="slow" advTm="38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fontScale="92500"/>
          </a:bodyPr>
          <a:lstStyle/>
          <a:p>
            <a:r>
              <a:rPr lang="en-US" dirty="0"/>
              <a:t>Vinit Kumar, Gunjan. Search Engine Optimization with Google 3rd ser. 9.1 (2012): n. pag. Web. </a:t>
            </a:r>
          </a:p>
          <a:p>
            <a:r>
              <a:rPr lang="en-US" dirty="0"/>
              <a:t>Vivekananda, Khanna Samrat, O. CONCEPT OF SEARCH ENGINE OPTIMIZATION IN WEB SEARCH ENGINE. 1st ed. Vol. 1. N.p.: n.p., n.d. International Journal of Advanced Engineering Research and Studies. Web.</a:t>
            </a:r>
          </a:p>
          <a:p>
            <a:r>
              <a:rPr lang="en-US" dirty="0"/>
              <a:t>Lei, Huang. "Journal of Marketing Development and Competitiveness." Social Media in an Alternative Marketing Communication Model 1st ser. 6 (2012): n. pag. Web.</a:t>
            </a:r>
          </a:p>
          <a:p>
            <a:r>
              <a:rPr lang="en-US" dirty="0"/>
              <a:t>Tom, Seymour. "International Journal of Management &amp; Information Systems." History of Search Engines 4th ser. 15 (2011): n. pag. Web.</a:t>
            </a:r>
          </a:p>
          <a:p>
            <a:endParaRPr lang="en-US" dirty="0"/>
          </a:p>
          <a:p>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327481"/>
            <a:ext cx="406400" cy="406400"/>
          </a:xfrm>
          <a:prstGeom prst="rect">
            <a:avLst/>
          </a:prstGeom>
        </p:spPr>
      </p:pic>
    </p:spTree>
    <p:extLst>
      <p:ext uri="{BB962C8B-B14F-4D97-AF65-F5344CB8AC3E}">
        <p14:creationId xmlns:p14="http://schemas.microsoft.com/office/powerpoint/2010/main" val="1557043509"/>
      </p:ext>
    </p:extLst>
  </p:cSld>
  <p:clrMapOvr>
    <a:masterClrMapping/>
  </p:clrMapOvr>
  <mc:AlternateContent xmlns:mc="http://schemas.openxmlformats.org/markup-compatibility/2006">
    <mc:Choice xmlns:p14="http://schemas.microsoft.com/office/powerpoint/2010/main" Requires="p14">
      <p:transition spd="slow" p14:dur="2000" advTm="5296"/>
    </mc:Choice>
    <mc:Fallback>
      <p:transition spd="slow" advTm="5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THANK YOU</a:t>
            </a:r>
          </a:p>
        </p:txBody>
      </p:sp>
      <p:sp>
        <p:nvSpPr>
          <p:cNvPr id="7" name="Subtitle 6"/>
          <p:cNvSpPr>
            <a:spLocks noGrp="1"/>
          </p:cNvSpPr>
          <p:nvPr>
            <p:ph type="subTitle" idx="1"/>
          </p:nvPr>
        </p:nvSpPr>
        <p:spPr/>
        <p:txBody>
          <a:bodyPr/>
          <a:lstStyle/>
          <a:p>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78085813"/>
      </p:ext>
    </p:extLst>
  </p:cSld>
  <p:clrMapOvr>
    <a:masterClrMapping/>
  </p:clrMapOvr>
  <mc:AlternateContent xmlns:mc="http://schemas.openxmlformats.org/markup-compatibility/2006">
    <mc:Choice xmlns:p14="http://schemas.microsoft.com/office/powerpoint/2010/main" Requires="p14">
      <p:transition spd="slow" p14:dur="2000" advTm="2609"/>
    </mc:Choice>
    <mc:Fallback>
      <p:transition spd="slow" advTm="2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a:xfrm>
            <a:off x="1451580" y="2015732"/>
            <a:ext cx="9530648" cy="4139971"/>
          </a:xfrm>
        </p:spPr>
        <p:txBody>
          <a:bodyPr>
            <a:normAutofit fontScale="70000" lnSpcReduction="20000"/>
          </a:bodyPr>
          <a:lstStyle/>
          <a:p>
            <a:r>
              <a:rPr lang="en-US" dirty="0"/>
              <a:t>What is SEO?                                                               </a:t>
            </a:r>
          </a:p>
          <a:p>
            <a:r>
              <a:rPr lang="en-US" dirty="0"/>
              <a:t>SEO process.</a:t>
            </a:r>
          </a:p>
          <a:p>
            <a:r>
              <a:rPr lang="en-US" dirty="0"/>
              <a:t>Popular Search Engines</a:t>
            </a:r>
          </a:p>
          <a:p>
            <a:r>
              <a:rPr lang="en-US" dirty="0"/>
              <a:t>Search Engine Market shares</a:t>
            </a:r>
          </a:p>
          <a:p>
            <a:r>
              <a:rPr lang="en-US" dirty="0"/>
              <a:t>How a search Engine works?</a:t>
            </a:r>
          </a:p>
          <a:p>
            <a:r>
              <a:rPr lang="en-US" dirty="0"/>
              <a:t>Search Engine Optimization For Google</a:t>
            </a:r>
          </a:p>
          <a:p>
            <a:r>
              <a:rPr lang="en-US" dirty="0"/>
              <a:t>Factors Influencing Rankings</a:t>
            </a:r>
          </a:p>
          <a:p>
            <a:r>
              <a:rPr lang="en-US" dirty="0"/>
              <a:t>Ranking of websites by Google</a:t>
            </a:r>
          </a:p>
          <a:p>
            <a:r>
              <a:rPr lang="en-US" dirty="0"/>
              <a:t>Factors Effecting SEO rankings</a:t>
            </a:r>
          </a:p>
          <a:p>
            <a:r>
              <a:rPr lang="en-US" dirty="0"/>
              <a:t>What is an Algorithm?</a:t>
            </a:r>
          </a:p>
          <a:p>
            <a:r>
              <a:rPr lang="en-US" dirty="0"/>
              <a:t>Pay per click vs Organic search</a:t>
            </a:r>
          </a:p>
          <a:p>
            <a:r>
              <a:rPr lang="en-US" dirty="0"/>
              <a:t>Pay per click</a:t>
            </a:r>
          </a:p>
          <a:p>
            <a:endParaRPr lang="en-US" dirty="0"/>
          </a:p>
          <a:p>
            <a:endParaRPr lang="en-US" dirty="0"/>
          </a:p>
          <a:p>
            <a:endParaRPr lang="en-US" dirty="0"/>
          </a:p>
          <a:p>
            <a:endParaRPr lang="en-US" dirty="0"/>
          </a:p>
          <a:p>
            <a:endParaRPr lang="en-US" dirty="0"/>
          </a:p>
          <a:p>
            <a:endParaRPr lang="en-US" dirty="0"/>
          </a:p>
        </p:txBody>
      </p:sp>
      <p:pic>
        <p:nvPicPr>
          <p:cNvPr id="13" name="Audio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82218483"/>
      </p:ext>
    </p:extLst>
  </p:cSld>
  <p:clrMapOvr>
    <a:masterClrMapping/>
  </p:clrMapOvr>
  <mc:AlternateContent xmlns:mc="http://schemas.openxmlformats.org/markup-compatibility/2006">
    <mc:Choice xmlns:p14="http://schemas.microsoft.com/office/powerpoint/2010/main" Requires="p14">
      <p:transition spd="slow" p14:dur="2000" advTm="45441"/>
    </mc:Choice>
    <mc:Fallback>
      <p:transition spd="slow" advTm="45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SEO?</a:t>
            </a:r>
          </a:p>
        </p:txBody>
      </p:sp>
      <p:sp>
        <p:nvSpPr>
          <p:cNvPr id="3" name="Content Placeholder 2"/>
          <p:cNvSpPr>
            <a:spLocks noGrp="1"/>
          </p:cNvSpPr>
          <p:nvPr>
            <p:ph idx="1"/>
          </p:nvPr>
        </p:nvSpPr>
        <p:spPr/>
        <p:txBody>
          <a:bodyPr>
            <a:normAutofit fontScale="92500" lnSpcReduction="20000"/>
          </a:bodyPr>
          <a:lstStyle/>
          <a:p>
            <a:pPr algn="just"/>
            <a:r>
              <a:rPr lang="en-US" dirty="0"/>
              <a:t>SEO- Search engine optimization</a:t>
            </a:r>
          </a:p>
          <a:p>
            <a:pPr algn="just"/>
            <a:r>
              <a:rPr lang="en-US" dirty="0"/>
              <a:t>This is a process which concerns on both the on-page and off page rankings factors in order in obtain high search engine rankings for the related terms in the search.</a:t>
            </a:r>
          </a:p>
          <a:p>
            <a:pPr algn="just"/>
            <a:r>
              <a:rPr lang="en-US" dirty="0"/>
              <a:t>SEO provides a easiest way for a user in finding an webpage or website in a search process. If any user searches for a particular document search engine shows some related topics in a page in order of highly ranked first.</a:t>
            </a:r>
          </a:p>
          <a:p>
            <a:pPr algn="just"/>
            <a:r>
              <a:rPr lang="en-US" dirty="0"/>
              <a:t>Basically search engines began in the mid 1990’s were users made their search by providing URL or address of that page to find a page in web. </a:t>
            </a:r>
          </a:p>
          <a:p>
            <a:pPr algn="just"/>
            <a:r>
              <a:rPr lang="en-US" dirty="0"/>
              <a:t>Google, yahoo, Bing are some of the most popular search engines these days by an user.</a:t>
            </a:r>
          </a:p>
          <a:p>
            <a:endParaRPr lang="en-US" dirty="0"/>
          </a:p>
          <a:p>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17847" y="122548"/>
            <a:ext cx="1737007" cy="1731206"/>
          </a:xfrm>
          <a:prstGeom prst="rect">
            <a:avLst/>
          </a:prstGeom>
        </p:spPr>
      </p:pic>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66291902"/>
      </p:ext>
    </p:extLst>
  </p:cSld>
  <p:clrMapOvr>
    <a:masterClrMapping/>
  </p:clrMapOvr>
  <mc:AlternateContent xmlns:mc="http://schemas.openxmlformats.org/markup-compatibility/2006">
    <mc:Choice xmlns:p14="http://schemas.microsoft.com/office/powerpoint/2010/main" Requires="p14">
      <p:transition spd="slow" p14:dur="2000" advTm="61989"/>
    </mc:Choice>
    <mc:Fallback>
      <p:transition spd="slow" advTm="61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610953" y="324122"/>
            <a:ext cx="9605635" cy="1059305"/>
          </a:xfrm>
        </p:spPr>
        <p:txBody>
          <a:bodyPr/>
          <a:lstStyle/>
          <a:p>
            <a:r>
              <a:rPr lang="en-US" dirty="0"/>
              <a:t>SEO Process</a:t>
            </a:r>
          </a:p>
        </p:txBody>
      </p:sp>
      <p:pic>
        <p:nvPicPr>
          <p:cNvPr id="4" name="Content Placeholder 3"/>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226914" y="1886030"/>
            <a:ext cx="4609038" cy="4609038"/>
          </a:xfrm>
        </p:spPr>
      </p:pic>
      <p:sp>
        <p:nvSpPr>
          <p:cNvPr id="6" name="Content Placeholder 5"/>
          <p:cNvSpPr>
            <a:spLocks noGrp="1"/>
          </p:cNvSpPr>
          <p:nvPr>
            <p:ph sz="half" idx="2"/>
          </p:nvPr>
        </p:nvSpPr>
        <p:spPr/>
        <p:txBody>
          <a:bodyPr/>
          <a:lstStyle/>
          <a:p>
            <a:r>
              <a:rPr lang="en-US" dirty="0"/>
              <a:t>This  is a pictorial representation of an optimization process in a search engine.</a:t>
            </a:r>
          </a:p>
        </p:txBody>
      </p:sp>
      <p:pic>
        <p:nvPicPr>
          <p:cNvPr id="25" name="Audio 2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22018027"/>
      </p:ext>
    </p:extLst>
  </p:cSld>
  <p:clrMapOvr>
    <a:masterClrMapping/>
  </p:clrMapOvr>
  <mc:AlternateContent xmlns:mc="http://schemas.openxmlformats.org/markup-compatibility/2006">
    <mc:Choice xmlns:p14="http://schemas.microsoft.com/office/powerpoint/2010/main" Requires="p14">
      <p:transition spd="slow" p14:dur="2000" advTm="56191"/>
    </mc:Choice>
    <mc:Fallback>
      <p:transition spd="slow" advTm="56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Popular search engines</a:t>
            </a:r>
          </a:p>
        </p:txBody>
      </p:sp>
      <p:pic>
        <p:nvPicPr>
          <p:cNvPr id="7" name="Content Placeholder 6"/>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904214" y="1923068"/>
            <a:ext cx="7406277" cy="4167482"/>
          </a:xfrm>
        </p:spPr>
      </p:pic>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5329238"/>
      </p:ext>
    </p:extLst>
  </p:cSld>
  <p:clrMapOvr>
    <a:masterClrMapping/>
  </p:clrMapOvr>
  <mc:AlternateContent xmlns:mc="http://schemas.openxmlformats.org/markup-compatibility/2006">
    <mc:Choice xmlns:p14="http://schemas.microsoft.com/office/powerpoint/2010/main" Requires="p14">
      <p:transition spd="slow" p14:dur="2000" advTm="26721"/>
    </mc:Choice>
    <mc:Fallback>
      <p:transition spd="slow" advTm="267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18000">
              <a:schemeClr val="bg1"/>
            </a:gs>
            <a:gs pos="92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search engine market share</a:t>
            </a:r>
          </a:p>
        </p:txBody>
      </p:sp>
      <p:pic>
        <p:nvPicPr>
          <p:cNvPr id="9" name="Content Placeholder 8"/>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208800" y="1864194"/>
            <a:ext cx="6114883" cy="4183868"/>
          </a:xfrm>
        </p:spPr>
      </p:pic>
      <p:sp>
        <p:nvSpPr>
          <p:cNvPr id="8" name="Content Placeholder 7"/>
          <p:cNvSpPr>
            <a:spLocks noGrp="1"/>
          </p:cNvSpPr>
          <p:nvPr>
            <p:ph sz="half" idx="2"/>
          </p:nvPr>
        </p:nvSpPr>
        <p:spPr>
          <a:xfrm>
            <a:off x="6413771" y="2017343"/>
            <a:ext cx="5247186" cy="4138360"/>
          </a:xfrm>
        </p:spPr>
        <p:txBody>
          <a:bodyPr/>
          <a:lstStyle/>
          <a:p>
            <a:r>
              <a:rPr lang="en-US" dirty="0"/>
              <a:t>This pie-chart represents that Google has dominated other search engines. Now-a-days a lot of users uses Google search engine as their primary engines to their search, when compared to others.</a:t>
            </a:r>
          </a:p>
        </p:txBody>
      </p:sp>
      <p:pic>
        <p:nvPicPr>
          <p:cNvPr id="14" name="Audio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78130566"/>
      </p:ext>
    </p:extLst>
  </p:cSld>
  <p:clrMapOvr>
    <a:masterClrMapping/>
  </p:clrMapOvr>
  <mc:AlternateContent xmlns:mc="http://schemas.openxmlformats.org/markup-compatibility/2006">
    <mc:Choice xmlns:p14="http://schemas.microsoft.com/office/powerpoint/2010/main" Requires="p14">
      <p:transition spd="slow" p14:dur="2000" advTm="36676"/>
    </mc:Choice>
    <mc:Fallback>
      <p:transition spd="slow" advTm="36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 search engine works?</a:t>
            </a:r>
          </a:p>
        </p:txBody>
      </p:sp>
      <p:sp>
        <p:nvSpPr>
          <p:cNvPr id="4" name="Content Placeholder 3"/>
          <p:cNvSpPr>
            <a:spLocks noGrp="1"/>
          </p:cNvSpPr>
          <p:nvPr>
            <p:ph sz="half" idx="2"/>
          </p:nvPr>
        </p:nvSpPr>
        <p:spPr>
          <a:xfrm>
            <a:off x="5938886" y="2017343"/>
            <a:ext cx="6253113" cy="3987531"/>
          </a:xfrm>
        </p:spPr>
        <p:txBody>
          <a:bodyPr>
            <a:normAutofit fontScale="92500" lnSpcReduction="10000"/>
          </a:bodyPr>
          <a:lstStyle/>
          <a:p>
            <a:r>
              <a:rPr lang="en-US" altLang="en-US" dirty="0"/>
              <a:t>Spider crawls web sites in search of new files or web pages, they normally use the hyperlinks in their database to follow them.</a:t>
            </a:r>
          </a:p>
          <a:p>
            <a:r>
              <a:rPr lang="en-US" altLang="en-US" dirty="0"/>
              <a:t> Now, search engine prepares an preface in those documents in addition to their databases and it frequently upgrades the contents. </a:t>
            </a:r>
          </a:p>
          <a:p>
            <a:r>
              <a:rPr lang="en-US" altLang="en-US" dirty="0"/>
              <a:t>At first Search engine searches the user query in their own database and then it moves to other to search them.</a:t>
            </a:r>
          </a:p>
          <a:p>
            <a:r>
              <a:rPr lang="en-US" altLang="en-US" dirty="0"/>
              <a:t>Normally the search engines ranks a document using their algorithms by providing various weightages and ranking factors.</a:t>
            </a:r>
          </a:p>
          <a:p>
            <a:endParaRPr lang="en-US" dirty="0"/>
          </a:p>
        </p:txBody>
      </p:sp>
      <p:pic>
        <p:nvPicPr>
          <p:cNvPr id="7" name="Content Placeholder 6"/>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0" y="2017343"/>
            <a:ext cx="5844619" cy="4407986"/>
          </a:xfrm>
        </p:spPr>
      </p:pic>
      <p:pic>
        <p:nvPicPr>
          <p:cNvPr id="21" name="Audio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39818043"/>
      </p:ext>
    </p:extLst>
  </p:cSld>
  <p:clrMapOvr>
    <a:masterClrMapping/>
  </p:clrMapOvr>
  <mc:AlternateContent xmlns:mc="http://schemas.openxmlformats.org/markup-compatibility/2006">
    <mc:Choice xmlns:p14="http://schemas.microsoft.com/office/powerpoint/2010/main" Requires="p14">
      <p:transition spd="slow" p14:dur="2000" advTm="54564"/>
    </mc:Choice>
    <mc:Fallback>
      <p:transition spd="slow" advTm="54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Search Engine optimization for Google: -</a:t>
            </a:r>
          </a:p>
        </p:txBody>
      </p:sp>
      <p:sp>
        <p:nvSpPr>
          <p:cNvPr id="3" name="Content Placeholder 2"/>
          <p:cNvSpPr>
            <a:spLocks noGrp="1"/>
          </p:cNvSpPr>
          <p:nvPr>
            <p:ph idx="1"/>
          </p:nvPr>
        </p:nvSpPr>
        <p:spPr/>
        <p:txBody>
          <a:bodyPr>
            <a:normAutofit fontScale="85000" lnSpcReduction="10000"/>
          </a:bodyPr>
          <a:lstStyle/>
          <a:p>
            <a:r>
              <a:rPr lang="en-US" dirty="0"/>
              <a:t>INTRODUCTION: -</a:t>
            </a:r>
          </a:p>
          <a:p>
            <a:r>
              <a:rPr lang="en-US" sz="2100" dirty="0"/>
              <a:t>Google is most user friendly search engine proved for all the users which it give user oriented results .In addition, most of other search engines use Google search patterns so we have concentrated on it. If a page is optimized in Google it is optimized for most of the search engines</a:t>
            </a:r>
            <a:r>
              <a:rPr lang="en-US" dirty="0"/>
              <a:t>.</a:t>
            </a:r>
          </a:p>
          <a:p>
            <a:endParaRPr lang="en-US" dirty="0"/>
          </a:p>
          <a:p>
            <a:pPr algn="just"/>
            <a:r>
              <a:rPr lang="en-US" dirty="0"/>
              <a:t>Users use search engines for most of their queries but they only prefer the results available on first page and 2-3% of users go on further pages (except Researchers), Now imagine if the page of an organization is on 2-3rd or 4th page then the business which can be generated from that page has a very less change to return and user will </a:t>
            </a:r>
            <a:r>
              <a:rPr lang="en-US" sz="2100" dirty="0"/>
              <a:t>prefer</a:t>
            </a:r>
            <a:r>
              <a:rPr lang="en-US" dirty="0"/>
              <a:t> the page coming on the 1st page.</a:t>
            </a:r>
          </a:p>
          <a:p>
            <a:endParaRPr lang="en-US" dirty="0"/>
          </a:p>
          <a:p>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9624" y="5020836"/>
            <a:ext cx="2779827" cy="1067316"/>
          </a:xfrm>
          <a:prstGeom prst="rect">
            <a:avLst/>
          </a:prstGeom>
        </p:spPr>
      </p:pic>
      <p:pic>
        <p:nvPicPr>
          <p:cNvPr id="35" name="Audio 3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309360"/>
            <a:ext cx="406400" cy="406400"/>
          </a:xfrm>
          <a:prstGeom prst="rect">
            <a:avLst/>
          </a:prstGeom>
        </p:spPr>
      </p:pic>
    </p:spTree>
    <p:extLst>
      <p:ext uri="{BB962C8B-B14F-4D97-AF65-F5344CB8AC3E}">
        <p14:creationId xmlns:p14="http://schemas.microsoft.com/office/powerpoint/2010/main" val="512664356"/>
      </p:ext>
    </p:extLst>
  </p:cSld>
  <p:clrMapOvr>
    <a:masterClrMapping/>
  </p:clrMapOvr>
  <mc:AlternateContent xmlns:mc="http://schemas.openxmlformats.org/markup-compatibility/2006">
    <mc:Choice xmlns:p14="http://schemas.microsoft.com/office/powerpoint/2010/main" Requires="p14">
      <p:transition spd="slow" p14:dur="2000" advTm="57671"/>
    </mc:Choice>
    <mc:Fallback>
      <p:transition spd="slow" advTm="57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Factors influencing rankings</a:t>
            </a:r>
          </a:p>
        </p:txBody>
      </p:sp>
      <p:sp>
        <p:nvSpPr>
          <p:cNvPr id="9" name="Text Placeholder 8"/>
          <p:cNvSpPr>
            <a:spLocks noGrp="1"/>
          </p:cNvSpPr>
          <p:nvPr>
            <p:ph type="body" idx="1"/>
          </p:nvPr>
        </p:nvSpPr>
        <p:spPr/>
        <p:txBody>
          <a:bodyPr/>
          <a:lstStyle/>
          <a:p>
            <a:r>
              <a:rPr lang="en-US" dirty="0"/>
              <a:t>On-page factors</a:t>
            </a:r>
          </a:p>
        </p:txBody>
      </p:sp>
      <p:sp>
        <p:nvSpPr>
          <p:cNvPr id="10" name="Content Placeholder 9"/>
          <p:cNvSpPr>
            <a:spLocks noGrp="1"/>
          </p:cNvSpPr>
          <p:nvPr>
            <p:ph sz="half" idx="2"/>
          </p:nvPr>
        </p:nvSpPr>
        <p:spPr/>
        <p:txBody>
          <a:bodyPr>
            <a:normAutofit fontScale="92500" lnSpcReduction="10000"/>
          </a:bodyPr>
          <a:lstStyle/>
          <a:p>
            <a:r>
              <a:rPr lang="en-US" dirty="0"/>
              <a:t>Title tags&lt;title&gt;</a:t>
            </a:r>
          </a:p>
          <a:p>
            <a:r>
              <a:rPr lang="en-US" dirty="0"/>
              <a:t>Header tags&lt;h1&gt;</a:t>
            </a:r>
          </a:p>
          <a:p>
            <a:r>
              <a:rPr lang="en-US" dirty="0"/>
              <a:t>Image tags</a:t>
            </a:r>
          </a:p>
          <a:p>
            <a:r>
              <a:rPr lang="en-US" dirty="0"/>
              <a:t>Content(Body text)&lt;body&gt;</a:t>
            </a:r>
          </a:p>
          <a:p>
            <a:r>
              <a:rPr lang="en-US" dirty="0"/>
              <a:t>Hyperlink text</a:t>
            </a:r>
          </a:p>
          <a:p>
            <a:r>
              <a:rPr lang="en-US" dirty="0"/>
              <a:t>Keyword frequency&amp; density</a:t>
            </a:r>
          </a:p>
        </p:txBody>
      </p:sp>
      <p:sp>
        <p:nvSpPr>
          <p:cNvPr id="11" name="Text Placeholder 10"/>
          <p:cNvSpPr>
            <a:spLocks noGrp="1"/>
          </p:cNvSpPr>
          <p:nvPr>
            <p:ph type="body" sz="quarter" idx="3"/>
          </p:nvPr>
        </p:nvSpPr>
        <p:spPr/>
        <p:txBody>
          <a:bodyPr/>
          <a:lstStyle/>
          <a:p>
            <a:r>
              <a:rPr lang="en-US" dirty="0"/>
              <a:t>OFF-page factors</a:t>
            </a:r>
          </a:p>
        </p:txBody>
      </p:sp>
      <p:sp>
        <p:nvSpPr>
          <p:cNvPr id="12" name="Content Placeholder 11"/>
          <p:cNvSpPr>
            <a:spLocks noGrp="1"/>
          </p:cNvSpPr>
          <p:nvPr>
            <p:ph sz="quarter" idx="4"/>
          </p:nvPr>
        </p:nvSpPr>
        <p:spPr/>
        <p:txBody>
          <a:bodyPr/>
          <a:lstStyle/>
          <a:p>
            <a:r>
              <a:rPr lang="en-US" dirty="0"/>
              <a:t>Anchor text</a:t>
            </a:r>
          </a:p>
          <a:p>
            <a:r>
              <a:rPr lang="en-US" dirty="0"/>
              <a:t>Link Popularity – adds credibility to your site</a:t>
            </a:r>
          </a:p>
          <a:p>
            <a:r>
              <a:rPr lang="en-US" dirty="0"/>
              <a:t>Social media</a:t>
            </a:r>
          </a:p>
          <a:p>
            <a:r>
              <a:rPr lang="en-US" dirty="0"/>
              <a:t>Site map</a:t>
            </a:r>
          </a:p>
        </p:txBody>
      </p:sp>
      <p:pic>
        <p:nvPicPr>
          <p:cNvPr id="13" name="Audio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74368357"/>
      </p:ext>
    </p:extLst>
  </p:cSld>
  <p:clrMapOvr>
    <a:masterClrMapping/>
  </p:clrMapOvr>
  <mc:AlternateContent xmlns:mc="http://schemas.openxmlformats.org/markup-compatibility/2006">
    <mc:Choice xmlns:p14="http://schemas.microsoft.com/office/powerpoint/2010/main" Requires="p14">
      <p:transition spd="slow" p14:dur="2000" advTm="47993"/>
    </mc:Choice>
    <mc:Fallback>
      <p:transition spd="slow" advTm="479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1459</TotalTime>
  <Words>1262</Words>
  <Application>Microsoft Office PowerPoint</Application>
  <PresentationFormat>Widescreen</PresentationFormat>
  <Paragraphs>120</Paragraphs>
  <Slides>19</Slides>
  <Notes>0</Notes>
  <HiddenSlides>0</HiddenSlides>
  <MMClips>19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Gill Sans MT</vt:lpstr>
      <vt:lpstr>Wingdings</vt:lpstr>
      <vt:lpstr>Gallery</vt:lpstr>
      <vt:lpstr>SEARCH ENGINE Optimization(SEO) FOR GOOGLE</vt:lpstr>
      <vt:lpstr>Contents</vt:lpstr>
      <vt:lpstr>What is SEO?</vt:lpstr>
      <vt:lpstr>SEO Process</vt:lpstr>
      <vt:lpstr>Popular search engines</vt:lpstr>
      <vt:lpstr>search engine market share</vt:lpstr>
      <vt:lpstr>How a search engine works?</vt:lpstr>
      <vt:lpstr>Search Engine optimization for Google: -</vt:lpstr>
      <vt:lpstr>Factors influencing rankings</vt:lpstr>
      <vt:lpstr>Ranking of Website by Google</vt:lpstr>
      <vt:lpstr>Factors effecting SEO Ranking</vt:lpstr>
      <vt:lpstr>WHAT IS AN ALGORITHM? </vt:lpstr>
      <vt:lpstr>pay per click vs Organic search</vt:lpstr>
      <vt:lpstr>Pay per click</vt:lpstr>
      <vt:lpstr>Interaction of users with search engines</vt:lpstr>
      <vt:lpstr>Advantages &amp; disadvantages of seo</vt:lpstr>
      <vt:lpstr>Tips &amp; Optimization techniques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 Engine Optimization with GOOGLE</dc:title>
  <dc:creator>mani ratnam.p</dc:creator>
  <cp:lastModifiedBy>mani ratnam.p</cp:lastModifiedBy>
  <cp:revision>82</cp:revision>
  <dcterms:created xsi:type="dcterms:W3CDTF">2016-07-28T20:03:11Z</dcterms:created>
  <dcterms:modified xsi:type="dcterms:W3CDTF">2016-08-01T05:23:57Z</dcterms:modified>
</cp:coreProperties>
</file>

<file path=docProps/thumbnail.jpeg>
</file>